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61" r:id="rId4"/>
    <p:sldId id="272" r:id="rId5"/>
    <p:sldId id="274" r:id="rId6"/>
    <p:sldId id="275" r:id="rId7"/>
    <p:sldId id="269" r:id="rId8"/>
    <p:sldId id="276" r:id="rId9"/>
    <p:sldId id="277" r:id="rId10"/>
    <p:sldId id="278" r:id="rId11"/>
    <p:sldId id="279" r:id="rId12"/>
    <p:sldId id="273" r:id="rId13"/>
    <p:sldId id="260" r:id="rId14"/>
  </p:sldIdLst>
  <p:sldSz cx="12192000" cy="6858000"/>
  <p:notesSz cx="6858000" cy="9144000"/>
  <p:embeddedFontLst>
    <p:embeddedFont>
      <p:font typeface="Open Sans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=""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 snapToGrid="0">
      <p:cViewPr>
        <p:scale>
          <a:sx n="50" d="100"/>
          <a:sy n="50" d="100"/>
        </p:scale>
        <p:origin x="-1349" y="-797"/>
      </p:cViewPr>
      <p:guideLst>
        <p:guide orient="horz" pos="1344"/>
        <p:guide orient="horz" pos="981"/>
        <p:guide pos="347"/>
      </p:guideLst>
    </p:cSldViewPr>
  </p:slideViewPr>
  <p:outlineViewPr>
    <p:cViewPr>
      <p:scale>
        <a:sx n="33" d="100"/>
        <a:sy n="33" d="100"/>
      </p:scale>
      <p:origin x="0" y="6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=""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=""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=""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=""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=""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=""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=""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=""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=""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=""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=""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=""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=""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=""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=""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dirty="0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=""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=""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p:transition>
    <p:wipe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400" dirty="0" smtClean="0"/>
              <a:t>ВЫПУСКНАЯ КВАЛИФИКАЦИОННАЯ РАБОТА </a:t>
            </a:r>
            <a:br>
              <a:rPr lang="ru-RU" sz="2400" dirty="0" smtClean="0"/>
            </a:br>
            <a:r>
              <a:rPr lang="ru-RU" sz="2400" dirty="0" smtClean="0"/>
              <a:t>на тему:</a:t>
            </a:r>
            <a:br>
              <a:rPr lang="ru-RU" sz="2400" dirty="0" smtClean="0"/>
            </a:br>
            <a:r>
              <a:rPr lang="ru-RU" sz="2400" b="1" dirty="0" smtClean="0"/>
              <a:t>Прогнозирование конечных свойств новых материалов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b="1" dirty="0" smtClean="0"/>
              <a:t>(композиционных материалов)</a:t>
            </a:r>
            <a:endParaRPr lang="ru-RU" sz="2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1400" dirty="0" smtClean="0"/>
              <a:t>Лобанова Елена Николаевна</a:t>
            </a:r>
            <a:endParaRPr lang="en-US" sz="1400" dirty="0">
              <a:latin typeface="+mn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=""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1561" y="4634530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r>
              <a:rPr lang="en-US" sz="2800" i="1" dirty="0" err="1" smtClean="0">
                <a:latin typeface="Times New Roman"/>
                <a:ea typeface="Times New Roman"/>
              </a:rPr>
              <a:t>Kne</a:t>
            </a:r>
            <a:r>
              <a:rPr lang="ru-RU" sz="2800" i="1" dirty="0" err="1" smtClean="0">
                <a:latin typeface="Times New Roman"/>
                <a:ea typeface="Times New Roman"/>
              </a:rPr>
              <a:t>ighborsregressor</a:t>
            </a:r>
            <a:endParaRPr lang="ru-RU" sz="2800" dirty="0" smtClean="0">
              <a:latin typeface="Times New Roman"/>
              <a:ea typeface="Times New Roman"/>
            </a:endParaRPr>
          </a:p>
          <a:p>
            <a:pPr marL="0" lv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endParaRPr sz="28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=""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=""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=""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Группа 13">
            <a:extLst>
              <a:ext uri="{FF2B5EF4-FFF2-40B4-BE49-F238E27FC236}">
                <a16:creationId xmlns=""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7945597" cy="666000"/>
            <a:chOff x="1476752" y="3499669"/>
            <a:chExt cx="956945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2" y="3499669"/>
              <a:ext cx="956945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i="1" dirty="0" smtClean="0">
                  <a:solidFill>
                    <a:schemeClr val="bg2">
                      <a:lumMod val="25000"/>
                    </a:schemeClr>
                  </a:solidFill>
                </a:rPr>
                <a:t>Разработка и обучение модели, тестирование модели.</a:t>
              </a:r>
              <a:endParaRPr lang="ru-RU" sz="2400" spc="180" dirty="0">
                <a:solidFill>
                  <a:schemeClr val="bg2">
                    <a:lumMod val="25000"/>
                  </a:schemeClr>
                </a:solidFill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=""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</p:grpSp>
      <p:pic>
        <p:nvPicPr>
          <p:cNvPr id="19" name="Рисунок 18" descr="C:\Users\1\Desktop\Без названия (9)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6235" y="1336993"/>
            <a:ext cx="4937125" cy="2899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 descr="C:\Users\1\Desktop\Без названия (11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9190" y="1399223"/>
            <a:ext cx="3685540" cy="291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523816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=""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1561" y="4634530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r>
              <a:rPr lang="ru-RU" sz="2800" i="1" dirty="0" err="1" smtClean="0">
                <a:latin typeface="Times New Roman"/>
                <a:ea typeface="Times New Roman"/>
              </a:rPr>
              <a:t>RandomForestRegressor</a:t>
            </a:r>
            <a:endParaRPr lang="ru-RU" sz="2800" dirty="0" smtClean="0">
              <a:latin typeface="Times New Roman"/>
              <a:ea typeface="Times New Roman"/>
            </a:endParaRPr>
          </a:p>
          <a:p>
            <a:pPr mar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endParaRPr lang="ru-RU" sz="2800" dirty="0" smtClean="0">
              <a:latin typeface="Times New Roman"/>
              <a:ea typeface="Times New Roman"/>
            </a:endParaRPr>
          </a:p>
          <a:p>
            <a:pPr marL="0" lv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endParaRPr sz="28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=""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=""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=""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Группа 13">
            <a:extLst>
              <a:ext uri="{FF2B5EF4-FFF2-40B4-BE49-F238E27FC236}">
                <a16:creationId xmlns=""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7945597" cy="666000"/>
            <a:chOff x="1476752" y="3499669"/>
            <a:chExt cx="956945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2" y="3499669"/>
              <a:ext cx="956945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i="1" dirty="0" smtClean="0">
                  <a:solidFill>
                    <a:schemeClr val="bg2">
                      <a:lumMod val="25000"/>
                    </a:schemeClr>
                  </a:solidFill>
                </a:rPr>
                <a:t>Разработка и обучение модели, тестирование модели.</a:t>
              </a:r>
              <a:endParaRPr lang="ru-RU" sz="2400" spc="180" dirty="0">
                <a:solidFill>
                  <a:schemeClr val="bg2">
                    <a:lumMod val="25000"/>
                  </a:schemeClr>
                </a:solidFill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=""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</p:grpSp>
      <p:pic>
        <p:nvPicPr>
          <p:cNvPr id="19" name="Рисунок 18" descr="C:\Users\1\Desktop\Без названия (9)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6235" y="1336993"/>
            <a:ext cx="4937125" cy="2899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 descr="C:\Users\1\Desktop\Без названия (14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0110" y="1338263"/>
            <a:ext cx="3685540" cy="302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523816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94360" y="5364480"/>
            <a:ext cx="10884730" cy="990600"/>
          </a:xfrm>
        </p:spPr>
        <p:txBody>
          <a:bodyPr>
            <a:noAutofit/>
          </a:bodyPr>
          <a:lstStyle/>
          <a:p>
            <a:pPr algn="just"/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П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олученные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значения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показывают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, что модель слабо объясняет дисперсию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целевых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переменных. Это связано с высокой сложностью данных, наличием скрытых факторов 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или ограничением размеров выборки</a:t>
            </a:r>
            <a:endParaRPr lang="ru-RU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7987800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=""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i="1" dirty="0" smtClean="0">
                  <a:solidFill>
                    <a:srgbClr val="1F1F1F"/>
                  </a:solidFill>
                  <a:latin typeface="Times New Roman"/>
                  <a:ea typeface="Times New Roman"/>
                </a:rPr>
                <a:t>Сравнение </a:t>
              </a:r>
              <a:r>
                <a:rPr lang="ru-RU" sz="2800" b="1" i="1" dirty="0" smtClean="0">
                  <a:solidFill>
                    <a:srgbClr val="1F1F1F"/>
                  </a:solidFill>
                  <a:latin typeface="Times New Roman"/>
                  <a:ea typeface="Times New Roman"/>
                </a:rPr>
                <a:t>результатов</a:t>
              </a:r>
              <a:endParaRPr lang="ru-RU" sz="2800" b="1" dirty="0" smtClean="0">
                <a:latin typeface="Times New Roman"/>
                <a:ea typeface="Times New Roman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=""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609602" y="1844039"/>
          <a:ext cx="10759439" cy="3215640"/>
        </p:xfrm>
        <a:graphic>
          <a:graphicData uri="http://schemas.openxmlformats.org/drawingml/2006/table">
            <a:tbl>
              <a:tblPr/>
              <a:tblGrid>
                <a:gridCol w="3194607"/>
                <a:gridCol w="1891208"/>
                <a:gridCol w="1891208"/>
                <a:gridCol w="1891208"/>
                <a:gridCol w="1891208"/>
              </a:tblGrid>
              <a:tr h="5359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Regression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RMSE(e)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MSE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R2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MAPE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LinearRegression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1.001900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1.003803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-0.025842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1.289533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Lasso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0.989212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0.978541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-0.000025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1.000562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LassoCV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0.991235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0.982546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-0.004118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1.074596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KNeighborsRegressor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1.075398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1.156480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-0.181871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2.200788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RandomForestRegressor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1.009462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1.019014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-0.041387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1.682908</a:t>
                      </a:r>
                    </a:p>
                  </a:txBody>
                  <a:tcPr marL="7620" marR="7620" marT="76200" marB="762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8850671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=""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7568946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=""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Основные этапы работы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=""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=""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=""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000" i="1" dirty="0" smtClean="0"/>
              <a:t>Аналитическая часть. Постановка задачи</a:t>
            </a:r>
            <a:endParaRPr sz="20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=""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=""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1" y="2489251"/>
            <a:ext cx="6543059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=""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=""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=""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=""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6573538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=""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=""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=""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=""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1" y="4407979"/>
            <a:ext cx="6587399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=""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=""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=""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=""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6649738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=""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=""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=""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=""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719389"/>
            <a:ext cx="621790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000" i="1" dirty="0" smtClean="0"/>
              <a:t>Разведочный анализ данных,</a:t>
            </a:r>
            <a:r>
              <a:rPr lang="en-US" sz="2000" i="1" dirty="0" smtClean="0"/>
              <a:t> EDA</a:t>
            </a:r>
            <a:endParaRPr lang="ru-RU" sz="20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=""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=""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392903" y="3632130"/>
            <a:ext cx="621790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000" i="1" dirty="0" smtClean="0"/>
              <a:t>Предобработка данных</a:t>
            </a:r>
            <a:endParaRPr lang="ru-RU" sz="20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=""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=""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450012"/>
            <a:ext cx="621790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1800" i="1" dirty="0" smtClean="0"/>
              <a:t>Разработка и обучение модели, тестирование </a:t>
            </a:r>
            <a:r>
              <a:rPr lang="ru-RU" sz="1800" i="1" dirty="0" smtClean="0"/>
              <a:t>модели</a:t>
            </a:r>
            <a:endParaRPr lang="ru-RU" sz="18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=""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=""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sz="2000" i="1" dirty="0" smtClean="0"/>
              <a:t>Создание </a:t>
            </a:r>
            <a:r>
              <a:rPr lang="ru-RU" sz="2000" i="1" dirty="0" smtClean="0"/>
              <a:t>удаленного </a:t>
            </a:r>
            <a:r>
              <a:rPr lang="ru-RU" sz="2000" i="1" dirty="0" err="1" smtClean="0"/>
              <a:t>репозитория</a:t>
            </a:r>
            <a:endParaRPr lang="ru-RU" sz="20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=""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=""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0" y="1503622"/>
            <a:ext cx="6604020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=""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=""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=""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=""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8194" name="Picture 2" descr="C:\Users\1\Downloads\predstavlenie-pol-zovatel-skogo-opyta-i-dizain-interfeis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8040" y="1508760"/>
            <a:ext cx="4724400" cy="4556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139289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0525329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b="1" u="sng" dirty="0" smtClean="0"/>
              <a:t>Источники данных</a:t>
            </a:r>
            <a:endParaRPr lang="ru-RU" sz="2200" b="1" u="sng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Массив данных (</a:t>
            </a:r>
            <a:r>
              <a:rPr lang="en-US" sz="2000" b="1" dirty="0" smtClean="0"/>
              <a:t>X_bp.xlsx, </a:t>
            </a:r>
            <a:r>
              <a:rPr lang="en-US" sz="2000" b="1" dirty="0" err="1" smtClean="0"/>
              <a:t>X_nup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x</a:t>
            </a:r>
            <a:r>
              <a:rPr lang="en-US" sz="2000" b="1" dirty="0" err="1" smtClean="0"/>
              <a:t>lsx</a:t>
            </a:r>
            <a:r>
              <a:rPr lang="en-US" sz="2000" dirty="0" smtClean="0"/>
              <a:t>)</a:t>
            </a: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Объединенный </a:t>
            </a:r>
            <a:r>
              <a:rPr lang="ru-RU" sz="2000" dirty="0" err="1" smtClean="0"/>
              <a:t>датасет</a:t>
            </a:r>
            <a:r>
              <a:rPr lang="ru-RU" sz="2000" dirty="0" smtClean="0"/>
              <a:t> (</a:t>
            </a:r>
            <a:r>
              <a:rPr lang="en-US" sz="2000" b="1" dirty="0" err="1" smtClean="0"/>
              <a:t>csv</a:t>
            </a:r>
            <a:r>
              <a:rPr lang="ru-RU" sz="2000" dirty="0" smtClean="0"/>
              <a:t>): </a:t>
            </a:r>
            <a:r>
              <a:rPr lang="ru-RU" sz="2000" b="1" dirty="0" smtClean="0"/>
              <a:t>1023</a:t>
            </a:r>
            <a:r>
              <a:rPr lang="ru-RU" sz="2000" dirty="0" smtClean="0"/>
              <a:t> строки, </a:t>
            </a:r>
            <a:r>
              <a:rPr lang="ru-RU" sz="2000" b="1" dirty="0" smtClean="0"/>
              <a:t>13</a:t>
            </a:r>
            <a:r>
              <a:rPr lang="ru-RU" sz="2000" dirty="0" smtClean="0"/>
              <a:t> признаков</a:t>
            </a:r>
            <a:endParaRPr lang="ru-RU" sz="20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Все </a:t>
            </a:r>
            <a:r>
              <a:rPr lang="ru-RU" sz="2000" dirty="0" smtClean="0"/>
              <a:t>переменные числовые (формат </a:t>
            </a:r>
            <a:r>
              <a:rPr lang="en-US" sz="2000" b="1" dirty="0" smtClean="0"/>
              <a:t>Float</a:t>
            </a:r>
            <a:r>
              <a:rPr lang="ru-RU" sz="2000" b="1" dirty="0" smtClean="0"/>
              <a:t>64, </a:t>
            </a:r>
            <a:r>
              <a:rPr lang="en-US" sz="2000" b="1" dirty="0" err="1" smtClean="0"/>
              <a:t>Int</a:t>
            </a:r>
            <a:r>
              <a:rPr lang="ru-RU" sz="2000" b="1" dirty="0" smtClean="0"/>
              <a:t>64</a:t>
            </a:r>
            <a:r>
              <a:rPr lang="ru-RU" sz="2000" dirty="0" smtClean="0"/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 smtClean="0"/>
              <a:t>Диапазон </a:t>
            </a:r>
            <a:r>
              <a:rPr lang="ru-RU" sz="2000" dirty="0" smtClean="0"/>
              <a:t>значений по признакам находится </a:t>
            </a:r>
            <a:r>
              <a:rPr lang="ru-RU" sz="2000" b="1" dirty="0" smtClean="0"/>
              <a:t>в </a:t>
            </a:r>
            <a:r>
              <a:rPr lang="ru-RU" sz="2000" b="1" dirty="0" smtClean="0"/>
              <a:t>адекватных</a:t>
            </a:r>
            <a:r>
              <a:rPr lang="ru-RU" sz="2000" b="1" dirty="0" smtClean="0"/>
              <a:t> пределах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b="1" dirty="0" smtClean="0"/>
              <a:t>Пропущенные значения</a:t>
            </a:r>
            <a:r>
              <a:rPr lang="ru-RU" sz="2000" dirty="0" smtClean="0"/>
              <a:t> в </a:t>
            </a:r>
            <a:r>
              <a:rPr lang="ru-RU" sz="2000" dirty="0" err="1" smtClean="0"/>
              <a:t>датасете</a:t>
            </a:r>
            <a:r>
              <a:rPr lang="ru-RU" sz="2000" dirty="0" smtClean="0"/>
              <a:t> </a:t>
            </a:r>
            <a:r>
              <a:rPr lang="ru-RU" sz="2000" b="1" dirty="0" smtClean="0"/>
              <a:t>отсутствуют</a:t>
            </a:r>
          </a:p>
          <a:p>
            <a:pPr algn="just">
              <a:buNone/>
            </a:pPr>
            <a:endParaRPr lang="ru-RU" sz="2200" dirty="0" smtClean="0"/>
          </a:p>
          <a:p>
            <a:pPr algn="just">
              <a:buNone/>
            </a:pPr>
            <a:r>
              <a:rPr lang="ru-RU" sz="2200" b="1" u="sng" dirty="0" smtClean="0"/>
              <a:t>Цель работы</a:t>
            </a:r>
          </a:p>
          <a:p>
            <a:pPr algn="just">
              <a:buNone/>
            </a:pPr>
            <a:r>
              <a:rPr lang="ru-RU" sz="2200" dirty="0" smtClean="0"/>
              <a:t>	Разработка </a:t>
            </a:r>
            <a:r>
              <a:rPr lang="ru-RU" sz="2200" dirty="0" smtClean="0"/>
              <a:t>алгоритмов машинного обучения, способных предсказать (спрогнозировать) ключевые механические характеристики композиционных материалов. </a:t>
            </a: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b="1" dirty="0" smtClean="0"/>
              <a:t>Характеристики</a:t>
            </a:r>
            <a:r>
              <a:rPr lang="en-US" sz="2600" b="1" dirty="0" smtClean="0"/>
              <a:t> </a:t>
            </a:r>
            <a:r>
              <a:rPr lang="ru-RU" sz="2600" b="1" dirty="0" smtClean="0"/>
              <a:t>исходных д</a:t>
            </a:r>
            <a:r>
              <a:rPr lang="ru-RU" sz="2600" b="1" dirty="0" smtClean="0"/>
              <a:t>анных, цель работы</a:t>
            </a:r>
            <a:endParaRPr lang="ru-RU" sz="26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=""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2"/>
            <a:ext cx="7568946" cy="828565"/>
            <a:chOff x="1476753" y="3499668"/>
            <a:chExt cx="4619247" cy="828565"/>
          </a:xfrm>
        </p:grpSpPr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8"/>
              <a:ext cx="4619247" cy="82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ru-RU" sz="2400" b="1" i="1" dirty="0" smtClean="0">
                  <a:solidFill>
                    <a:schemeClr val="bg2">
                      <a:lumMod val="25000"/>
                    </a:schemeClr>
                  </a:solidFill>
                </a:rPr>
                <a:t>Аналитическая </a:t>
              </a:r>
              <a:r>
                <a:rPr lang="ru-RU" sz="2400" b="1" i="1" dirty="0" smtClean="0">
                  <a:solidFill>
                    <a:schemeClr val="bg2">
                      <a:lumMod val="25000"/>
                    </a:schemeClr>
                  </a:solidFill>
                </a:rPr>
                <a:t>часть. Постановка </a:t>
              </a:r>
              <a:r>
                <a:rPr lang="ru-RU" sz="2400" b="1" i="1" dirty="0" smtClean="0">
                  <a:solidFill>
                    <a:schemeClr val="bg2">
                      <a:lumMod val="25000"/>
                    </a:schemeClr>
                  </a:solidFill>
                </a:rPr>
                <a:t>задачи</a:t>
              </a:r>
              <a:r>
                <a:rPr lang="en-US" sz="2400" b="1" i="1" dirty="0" smtClean="0">
                  <a:solidFill>
                    <a:schemeClr val="bg2">
                      <a:lumMod val="25000"/>
                    </a:schemeClr>
                  </a:solidFill>
                </a:rPr>
                <a:t>. </a:t>
              </a:r>
              <a:r>
                <a:rPr lang="ru-RU" sz="2400" b="1" i="1" dirty="0" smtClean="0">
                  <a:solidFill>
                    <a:schemeClr val="bg2">
                      <a:lumMod val="25000"/>
                    </a:schemeClr>
                  </a:solidFill>
                </a:rPr>
                <a:t>Цель работы</a:t>
              </a:r>
              <a:endParaRPr lang="ru-RU" sz="2400" b="1" dirty="0">
                <a:solidFill>
                  <a:schemeClr val="bg2">
                    <a:lumMod val="25000"/>
                  </a:schemeClr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=""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=""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0525257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=""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=""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48680"/>
            <a:ext cx="6991225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Расчет коэффициента корреляции Пирсона</a:t>
            </a:r>
            <a:endParaRPr lang="ru-RU" sz="2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Корреляционная матрица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Тепловая карта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Фильтрация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9 признаков </a:t>
            </a:r>
            <a:r>
              <a:rPr lang="ru-RU" sz="2400" dirty="0" smtClean="0"/>
              <a:t>важны по отношению к целевому</a:t>
            </a:r>
            <a:endParaRPr lang="ru-RU" sz="2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2 признака из них с достаточно сильной линейной связью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Остальные показывают отрицательную зависимость или же несущественную (до 0,05х) положительную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algn="just"/>
            <a:endParaRPr lang="ru-RU" sz="2000" dirty="0" smtClean="0"/>
          </a:p>
          <a:p>
            <a:pPr algn="just"/>
            <a:endParaRPr lang="ru-RU" sz="2000" dirty="0" smtClean="0"/>
          </a:p>
          <a:p>
            <a:pPr algn="just"/>
            <a:endParaRPr lang="ru-RU" sz="2000" dirty="0" smtClean="0"/>
          </a:p>
          <a:p>
            <a:pPr algn="just">
              <a:buFont typeface="Arial" panose="020B0604020202020204" pitchFamily="34" charset="0"/>
              <a:buChar char="•"/>
            </a:pPr>
            <a:endParaRPr lang="ru-RU" sz="2000" dirty="0" smtClean="0"/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 smtClean="0"/>
              <a:t>Методы , подходы и результаты</a:t>
            </a:r>
            <a:endParaRPr lang="ru-RU" sz="2600" dirty="0"/>
          </a:p>
        </p:txBody>
      </p:sp>
      <p:sp>
        <p:nvSpPr>
          <p:cNvPr id="10" name="Google Shape;175;p7">
            <a:extLst>
              <a:ext uri="{FF2B5EF4-FFF2-40B4-BE49-F238E27FC236}">
                <a16:creationId xmlns=""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8260537" y="1333690"/>
            <a:ext cx="3470313" cy="49312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=""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1"/>
            <a:ext cx="8616081" cy="858062"/>
            <a:chOff x="1476753" y="3499669"/>
            <a:chExt cx="4619247" cy="1024106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=""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70"/>
              <a:ext cx="4619247" cy="1024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i="1" dirty="0" smtClean="0">
                  <a:solidFill>
                    <a:schemeClr val="bg2">
                      <a:lumMod val="25000"/>
                    </a:schemeClr>
                  </a:solidFill>
                  <a:latin typeface="Times New Roman"/>
                  <a:ea typeface="Times New Roman"/>
                </a:rPr>
                <a:t>Разведочный (исследовательский) анализ данных, </a:t>
              </a:r>
              <a:r>
                <a:rPr lang="en-US" sz="2400" b="1" i="1" dirty="0" smtClean="0">
                  <a:solidFill>
                    <a:schemeClr val="bg2">
                      <a:lumMod val="25000"/>
                    </a:schemeClr>
                  </a:solidFill>
                  <a:latin typeface="ALS Sector Regular"/>
                  <a:ea typeface="Times New Roman"/>
                </a:rPr>
                <a:t>EDA</a:t>
              </a:r>
              <a:endParaRPr lang="ru-RU" sz="2400" b="1" spc="180" dirty="0">
                <a:solidFill>
                  <a:schemeClr val="bg2">
                    <a:lumMod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=""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=""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 descr="C:\Users\1\Desktop\Без названия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94320" y="1432559"/>
            <a:ext cx="3931920" cy="467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687184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=""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=""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15430" y="2048680"/>
            <a:ext cx="7082650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2100" b="1" dirty="0" smtClean="0">
                <a:latin typeface="Arial" pitchFamily="34" charset="0"/>
                <a:cs typeface="Arial" pitchFamily="34" charset="0"/>
              </a:rPr>
              <a:t>Проверка на </a:t>
            </a:r>
            <a:r>
              <a:rPr lang="ru-RU" sz="2100" b="1" dirty="0" smtClean="0">
                <a:latin typeface="Arial" pitchFamily="34" charset="0"/>
                <a:cs typeface="Arial" pitchFamily="34" charset="0"/>
              </a:rPr>
              <a:t>наличие </a:t>
            </a:r>
            <a:r>
              <a:rPr lang="ru-RU" sz="2100" b="1" dirty="0" smtClean="0">
                <a:latin typeface="Arial" pitchFamily="34" charset="0"/>
                <a:cs typeface="Arial" pitchFamily="34" charset="0"/>
              </a:rPr>
              <a:t>выбросов</a:t>
            </a:r>
            <a:r>
              <a:rPr lang="ru-RU" sz="2100" dirty="0" smtClean="0">
                <a:latin typeface="Arial" pitchFamily="34" charset="0"/>
                <a:cs typeface="Arial" pitchFamily="34" charset="0"/>
              </a:rPr>
              <a:t>. р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аспределение Гаусса, результаты  - на </a:t>
            </a:r>
            <a:r>
              <a:rPr lang="ru-RU" sz="2100" dirty="0" err="1" smtClean="0">
                <a:latin typeface="Arial" pitchFamily="34" charset="0"/>
                <a:ea typeface="Times New Roman"/>
                <a:cs typeface="Arial" pitchFamily="34" charset="0"/>
              </a:rPr>
              <a:t>Boxplot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 (ящик 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с  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усами)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2100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100" b="1" dirty="0" smtClean="0">
                <a:latin typeface="Arial" pitchFamily="34" charset="0"/>
                <a:ea typeface="Times New Roman"/>
                <a:cs typeface="Arial" pitchFamily="34" charset="0"/>
              </a:rPr>
              <a:t>Проверка </a:t>
            </a:r>
            <a:r>
              <a:rPr lang="ru-RU" sz="2100" b="1" dirty="0" smtClean="0">
                <a:latin typeface="Arial" pitchFamily="34" charset="0"/>
                <a:ea typeface="Times New Roman"/>
                <a:cs typeface="Arial" pitchFamily="34" charset="0"/>
              </a:rPr>
              <a:t>на нормальность распределения </a:t>
            </a:r>
            <a:r>
              <a:rPr lang="ru-RU" sz="2100" b="1" dirty="0" smtClean="0">
                <a:latin typeface="Arial" pitchFamily="34" charset="0"/>
                <a:ea typeface="Times New Roman"/>
                <a:cs typeface="Arial" pitchFamily="34" charset="0"/>
              </a:rPr>
              <a:t>выборки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, тест </a:t>
            </a:r>
            <a:r>
              <a:rPr lang="ru-RU" sz="2100" dirty="0" err="1" smtClean="0">
                <a:latin typeface="Arial" pitchFamily="34" charset="0"/>
                <a:ea typeface="Times New Roman"/>
                <a:cs typeface="Arial" pitchFamily="34" charset="0"/>
              </a:rPr>
              <a:t>Шапиро-Уилка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, удаление выбросов (метод </a:t>
            </a:r>
            <a:r>
              <a:rPr lang="en-US" sz="2100" dirty="0" smtClean="0">
                <a:latin typeface="Arial" pitchFamily="34" charset="0"/>
                <a:ea typeface="Times New Roman"/>
                <a:cs typeface="Arial" pitchFamily="34" charset="0"/>
              </a:rPr>
              <a:t>z-score)</a:t>
            </a:r>
            <a:endParaRPr lang="ru-RU" sz="2100" dirty="0" smtClean="0">
              <a:latin typeface="Arial" pitchFamily="34" charset="0"/>
              <a:ea typeface="Times New Roman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ru-RU" sz="2100" dirty="0" smtClean="0">
              <a:latin typeface="Arial" pitchFamily="34" charset="0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100" b="1" dirty="0" smtClean="0">
                <a:latin typeface="Arial" pitchFamily="34" charset="0"/>
                <a:ea typeface="Times New Roman"/>
                <a:cs typeface="Arial" pitchFamily="34" charset="0"/>
              </a:rPr>
              <a:t>Нормализация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. метод </a:t>
            </a:r>
            <a:r>
              <a:rPr lang="ru-RU" sz="2100" dirty="0" err="1" smtClean="0">
                <a:latin typeface="Arial" pitchFamily="34" charset="0"/>
                <a:ea typeface="Times New Roman"/>
                <a:cs typeface="Arial" pitchFamily="34" charset="0"/>
              </a:rPr>
              <a:t>Бокс-Кокса</a:t>
            </a:r>
            <a:endParaRPr lang="ru-RU" sz="2100" dirty="0" smtClean="0">
              <a:latin typeface="Arial" pitchFamily="34" charset="0"/>
              <a:ea typeface="Times New Roman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ru-RU" sz="2100" dirty="0" smtClean="0">
              <a:latin typeface="Arial" pitchFamily="34" charset="0"/>
              <a:ea typeface="Times New Roman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100" b="1" dirty="0" smtClean="0">
                <a:latin typeface="Arial" pitchFamily="34" charset="0"/>
                <a:ea typeface="Times New Roman"/>
                <a:cs typeface="Arial" pitchFamily="34" charset="0"/>
              </a:rPr>
              <a:t>Стандартизация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. метод </a:t>
            </a:r>
            <a:r>
              <a:rPr lang="ru-RU" sz="2100" dirty="0" err="1" smtClean="0">
                <a:latin typeface="Arial" pitchFamily="34" charset="0"/>
                <a:ea typeface="Times New Roman"/>
                <a:cs typeface="Arial" pitchFamily="34" charset="0"/>
              </a:rPr>
              <a:t>StandardScaler</a:t>
            </a:r>
            <a:endParaRPr lang="ru-RU" sz="2100" dirty="0" smtClean="0">
              <a:latin typeface="Arial" pitchFamily="34" charset="0"/>
              <a:ea typeface="Times New Roman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ru-RU" sz="2100" dirty="0" smtClean="0">
              <a:latin typeface="Arial" pitchFamily="34" charset="0"/>
              <a:ea typeface="Times New Roman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100" b="1" dirty="0" smtClean="0">
                <a:latin typeface="Arial" pitchFamily="34" charset="0"/>
                <a:ea typeface="Times New Roman"/>
                <a:cs typeface="Arial" pitchFamily="34" charset="0"/>
              </a:rPr>
              <a:t>Визуализация до/после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 через гистограммы (KDE</a:t>
            </a:r>
            <a:r>
              <a:rPr lang="en-US" sz="2100" dirty="0" smtClean="0">
                <a:latin typeface="Arial" pitchFamily="34" charset="0"/>
                <a:ea typeface="Times New Roman"/>
                <a:cs typeface="Arial" pitchFamily="34" charset="0"/>
              </a:rPr>
              <a:t>plot</a:t>
            </a:r>
            <a:r>
              <a:rPr lang="ru-RU" sz="2100" dirty="0" smtClean="0">
                <a:latin typeface="Arial" pitchFamily="34" charset="0"/>
                <a:ea typeface="Times New Roman"/>
                <a:cs typeface="Arial" pitchFamily="34" charset="0"/>
              </a:rPr>
              <a:t>) и ящик с усами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2400" dirty="0" smtClean="0">
              <a:latin typeface="Times New Roman"/>
              <a:ea typeface="Times New Roman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ru-RU" sz="2400" dirty="0" smtClean="0">
              <a:latin typeface="Times New Roman"/>
              <a:ea typeface="Times New Roman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algn="just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algn="just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algn="just"/>
            <a:endParaRPr lang="ru-RU" sz="2000" dirty="0" smtClean="0"/>
          </a:p>
          <a:p>
            <a:pPr algn="just"/>
            <a:endParaRPr lang="ru-RU" sz="2000" dirty="0" smtClean="0"/>
          </a:p>
          <a:p>
            <a:pPr algn="just"/>
            <a:endParaRPr lang="ru-RU" sz="2000" dirty="0" smtClean="0"/>
          </a:p>
          <a:p>
            <a:pPr algn="just">
              <a:buFont typeface="Arial" panose="020B0604020202020204" pitchFamily="34" charset="0"/>
              <a:buChar char="•"/>
            </a:pPr>
            <a:endParaRPr lang="ru-RU" sz="2000" dirty="0" smtClean="0"/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 smtClean="0"/>
              <a:t>Методы , этапы и результаты</a:t>
            </a:r>
            <a:endParaRPr lang="ru-RU" sz="2600" dirty="0"/>
          </a:p>
        </p:txBody>
      </p:sp>
      <p:sp>
        <p:nvSpPr>
          <p:cNvPr id="10" name="Google Shape;175;p7">
            <a:extLst>
              <a:ext uri="{FF2B5EF4-FFF2-40B4-BE49-F238E27FC236}">
                <a16:creationId xmlns=""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8260537" y="1333690"/>
            <a:ext cx="3470313" cy="49312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=""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2" name="Группа 18">
            <a:extLst>
              <a:ext uri="{FF2B5EF4-FFF2-40B4-BE49-F238E27FC236}">
                <a16:creationId xmlns=""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1"/>
            <a:ext cx="8616081" cy="858062"/>
            <a:chOff x="1476753" y="3499669"/>
            <a:chExt cx="4619247" cy="1024106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=""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70"/>
              <a:ext cx="4619247" cy="10241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i="1" spc="180" dirty="0" smtClean="0">
                  <a:solidFill>
                    <a:schemeClr val="bg2">
                      <a:lumMod val="2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Предобработка данных</a:t>
              </a:r>
              <a:endParaRPr lang="ru-RU" sz="2400" b="1" i="1" spc="180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=""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=""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 descr="C:\Users\1\Desktop\Без названия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8080" y="1569720"/>
            <a:ext cx="437388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687184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=""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1561" y="4634530"/>
            <a:ext cx="10336519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r>
              <a:rPr lang="ru-RU" sz="2000" b="1" dirty="0" smtClean="0"/>
              <a:t>Метрики для </a:t>
            </a:r>
            <a:r>
              <a:rPr lang="ru-RU" sz="2000" b="1" dirty="0" smtClean="0"/>
              <a:t>оценки </a:t>
            </a:r>
            <a:r>
              <a:rPr lang="ru-RU" sz="2000" b="1" dirty="0" smtClean="0"/>
              <a:t>производительности моделей </a:t>
            </a:r>
          </a:p>
          <a:p>
            <a:pPr marL="0" lv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endParaRPr lang="ru-RU" sz="2000" b="1" dirty="0" smtClean="0"/>
          </a:p>
          <a:p>
            <a:pPr marL="0" lv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r>
              <a:rPr lang="ru-RU" sz="2800" b="1" dirty="0" smtClean="0">
                <a:latin typeface="Times New Roman"/>
                <a:ea typeface="Times New Roman"/>
              </a:rPr>
              <a:t>RMSE(</a:t>
            </a:r>
            <a:r>
              <a:rPr lang="ru-RU" sz="2800" b="1" dirty="0" err="1" smtClean="0">
                <a:latin typeface="Times New Roman"/>
                <a:ea typeface="Times New Roman"/>
              </a:rPr>
              <a:t>e</a:t>
            </a:r>
            <a:r>
              <a:rPr lang="ru-RU" sz="2800" b="1" dirty="0" smtClean="0">
                <a:latin typeface="Times New Roman"/>
                <a:ea typeface="Times New Roman"/>
              </a:rPr>
              <a:t>), MSE, R2, MAPE</a:t>
            </a:r>
            <a:endParaRPr sz="28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=""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=""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=""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Группа 13">
            <a:extLst>
              <a:ext uri="{FF2B5EF4-FFF2-40B4-BE49-F238E27FC236}">
                <a16:creationId xmlns=""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7945597" cy="666000"/>
            <a:chOff x="1476752" y="3499669"/>
            <a:chExt cx="956945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2" y="3499669"/>
              <a:ext cx="956945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i="1" dirty="0" smtClean="0">
                  <a:solidFill>
                    <a:schemeClr val="bg2">
                      <a:lumMod val="25000"/>
                    </a:schemeClr>
                  </a:solidFill>
                </a:rPr>
                <a:t>Разработка и обучение модели, тестирование модели.</a:t>
              </a:r>
              <a:endParaRPr lang="ru-RU" sz="2400" spc="180" dirty="0">
                <a:solidFill>
                  <a:schemeClr val="bg2">
                    <a:lumMod val="25000"/>
                  </a:schemeClr>
                </a:solidFill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=""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=""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2534" name="AutoShape 6" descr="C:\Users\1\AppData\Local\Temp\{B2B21BAF-5665-4B8F-A086-0C486440062D}.tmp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536" name="AutoShape 8" descr="C:\Users\1\AppData\Local\Temp\{5404E0EC-D5BF-4304-909E-56705B1F042C}.tmp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538" name="AutoShape 10" descr="C:\Users\1\AppData\Local\Temp\{E9DD9A82-938B-4AAB-87B0-621DAD54B0BD}.tmp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2540" name="Picture 12" descr="C:\Users\1\Desktop\regression-evaluation-metric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5080" y="1463039"/>
            <a:ext cx="7467600" cy="2407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23816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=""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1561" y="4634530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r>
              <a:rPr lang="ru-RU" sz="2800" i="1" dirty="0" smtClean="0">
                <a:latin typeface="Times New Roman"/>
                <a:ea typeface="Times New Roman"/>
              </a:rPr>
              <a:t>Линейная регрессия (</a:t>
            </a:r>
            <a:r>
              <a:rPr lang="ru-RU" sz="2800" i="1" dirty="0" err="1" smtClean="0">
                <a:latin typeface="Times New Roman"/>
                <a:ea typeface="Times New Roman"/>
              </a:rPr>
              <a:t>Linear</a:t>
            </a:r>
            <a:r>
              <a:rPr lang="ru-RU" sz="2800" i="1" dirty="0" smtClean="0">
                <a:latin typeface="Times New Roman"/>
                <a:ea typeface="Times New Roman"/>
              </a:rPr>
              <a:t> </a:t>
            </a:r>
            <a:r>
              <a:rPr lang="ru-RU" sz="2800" i="1" dirty="0" err="1" smtClean="0">
                <a:latin typeface="Times New Roman"/>
                <a:ea typeface="Times New Roman"/>
              </a:rPr>
              <a:t>regression</a:t>
            </a:r>
            <a:r>
              <a:rPr lang="ru-RU" sz="2800" i="1" dirty="0" smtClean="0">
                <a:latin typeface="Times New Roman"/>
                <a:ea typeface="Times New Roman"/>
              </a:rPr>
              <a:t>)</a:t>
            </a:r>
            <a:endParaRPr lang="ru-RU" sz="2800" dirty="0" smtClean="0">
              <a:latin typeface="Times New Roman"/>
              <a:ea typeface="Times New Roman"/>
            </a:endParaRPr>
          </a:p>
          <a:p>
            <a:pPr marL="0" lv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endParaRPr sz="28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=""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=""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=""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=""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7945597" cy="666000"/>
            <a:chOff x="1476752" y="3499669"/>
            <a:chExt cx="956945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2" y="3499669"/>
              <a:ext cx="956945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i="1" dirty="0" smtClean="0">
                  <a:solidFill>
                    <a:schemeClr val="bg2">
                      <a:lumMod val="25000"/>
                    </a:schemeClr>
                  </a:solidFill>
                </a:rPr>
                <a:t>Разработка и обучение модели, тестирование модели.</a:t>
              </a:r>
              <a:endParaRPr lang="ru-RU" sz="2400" spc="180" dirty="0">
                <a:solidFill>
                  <a:schemeClr val="bg2">
                    <a:lumMod val="25000"/>
                  </a:schemeClr>
                </a:solidFill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=""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=""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8" name="Рисунок 17" descr="C:\Users\1\Desktop\Без названия (4)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177" y="1520507"/>
            <a:ext cx="4569143" cy="260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 descr="C:\Users\1\Desktop\Без названия (2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8555" y="1550353"/>
            <a:ext cx="5119370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523816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=""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5841" y="4665010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r>
              <a:rPr lang="ru-RU" sz="2800" i="1" dirty="0" smtClean="0">
                <a:latin typeface="Times New Roman"/>
                <a:ea typeface="Times New Roman"/>
              </a:rPr>
              <a:t>Регрессия </a:t>
            </a:r>
            <a:r>
              <a:rPr lang="en-US" sz="2800" i="1" dirty="0" smtClean="0">
                <a:latin typeface="Times New Roman"/>
                <a:ea typeface="Times New Roman"/>
              </a:rPr>
              <a:t>Lasso</a:t>
            </a:r>
            <a:endParaRPr lang="ru-RU" sz="2800" dirty="0" smtClean="0">
              <a:latin typeface="Times New Roman"/>
              <a:ea typeface="Times New Roman"/>
            </a:endParaRPr>
          </a:p>
          <a:p>
            <a:pPr marL="0" lv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endParaRPr sz="28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=""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=""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=""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Группа 13">
            <a:extLst>
              <a:ext uri="{FF2B5EF4-FFF2-40B4-BE49-F238E27FC236}">
                <a16:creationId xmlns=""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7945597" cy="666000"/>
            <a:chOff x="1476752" y="3499669"/>
            <a:chExt cx="956945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2" y="3499669"/>
              <a:ext cx="956945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i="1" dirty="0" smtClean="0">
                  <a:solidFill>
                    <a:schemeClr val="bg2">
                      <a:lumMod val="25000"/>
                    </a:schemeClr>
                  </a:solidFill>
                </a:rPr>
                <a:t>Разработка и обучение модели, тестирование модели.</a:t>
              </a:r>
              <a:endParaRPr lang="ru-RU" sz="2400" spc="180" dirty="0">
                <a:solidFill>
                  <a:schemeClr val="bg2">
                    <a:lumMod val="25000"/>
                  </a:schemeClr>
                </a:solidFill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=""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 descr="C:\Users\1\Desktop\Без названия (7)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7377" y="1460183"/>
            <a:ext cx="3560445" cy="279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8248" y="1475423"/>
            <a:ext cx="5235575" cy="2867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523816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=""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1561" y="4634530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r>
              <a:rPr lang="ru-RU" sz="2800" i="1" dirty="0" smtClean="0">
                <a:latin typeface="Times New Roman"/>
                <a:ea typeface="Times New Roman"/>
              </a:rPr>
              <a:t>Регрессия </a:t>
            </a:r>
            <a:r>
              <a:rPr lang="en-US" sz="2800" i="1" dirty="0" err="1" smtClean="0">
                <a:latin typeface="Times New Roman"/>
                <a:ea typeface="Times New Roman"/>
              </a:rPr>
              <a:t>LassoCV</a:t>
            </a:r>
            <a:endParaRPr lang="ru-RU" sz="2800" dirty="0" smtClean="0">
              <a:latin typeface="Times New Roman"/>
              <a:ea typeface="Times New Roman"/>
            </a:endParaRPr>
          </a:p>
          <a:p>
            <a:pPr marL="0" lvl="0" indent="0" algn="ctr">
              <a:spcBef>
                <a:spcPts val="0"/>
              </a:spcBef>
              <a:buClr>
                <a:srgbClr val="888888"/>
              </a:buClr>
              <a:buSzPts val="1600"/>
              <a:buNone/>
            </a:pPr>
            <a:endParaRPr sz="28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=""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=""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=""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Группа 13">
            <a:extLst>
              <a:ext uri="{FF2B5EF4-FFF2-40B4-BE49-F238E27FC236}">
                <a16:creationId xmlns=""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99773"/>
            <a:ext cx="7945597" cy="666000"/>
            <a:chOff x="1476752" y="3499669"/>
            <a:chExt cx="956945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=""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2" y="3499669"/>
              <a:ext cx="956945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i="1" dirty="0" smtClean="0">
                  <a:solidFill>
                    <a:schemeClr val="bg2">
                      <a:lumMod val="25000"/>
                    </a:schemeClr>
                  </a:solidFill>
                </a:rPr>
                <a:t>Разработка и обучение модели, тестирование модели.</a:t>
              </a:r>
              <a:endParaRPr lang="ru-RU" sz="2400" spc="180" dirty="0">
                <a:solidFill>
                  <a:schemeClr val="bg2">
                    <a:lumMod val="25000"/>
                  </a:schemeClr>
                </a:solidFill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=""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</p:grpSp>
      <p:pic>
        <p:nvPicPr>
          <p:cNvPr id="18" name="Рисунок 17" descr="C:\Users\1\Desktop\Без названия (11)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1990" y="1444943"/>
            <a:ext cx="3685540" cy="276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 descr="C:\Users\1\Desktop\Без названия (9)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6235" y="1336993"/>
            <a:ext cx="4937125" cy="2899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523816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2300</TotalTime>
  <Words>358</Words>
  <Application>Microsoft Office PowerPoint</Application>
  <PresentationFormat>Произвольный</PresentationFormat>
  <Paragraphs>115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ALS Sector Bold</vt:lpstr>
      <vt:lpstr>Open Sans</vt:lpstr>
      <vt:lpstr>ALS Sector Regular</vt:lpstr>
      <vt:lpstr>Noto Sans Symbols</vt:lpstr>
      <vt:lpstr>Montserrat</vt:lpstr>
      <vt:lpstr>Times New Roman</vt:lpstr>
      <vt:lpstr>Roboto Black</vt:lpstr>
      <vt:lpstr>If,kjyVUNE_28012021</vt:lpstr>
      <vt:lpstr>ВЫПУСКНАЯ КВАЛИФИКАЦИОННАЯ РАБОТА  на тему: Прогнозирование конечных свойств новых материалов  (композиционных материалов)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Пользователь Windows</cp:lastModifiedBy>
  <cp:revision>148</cp:revision>
  <dcterms:created xsi:type="dcterms:W3CDTF">2021-02-24T09:03:25Z</dcterms:created>
  <dcterms:modified xsi:type="dcterms:W3CDTF">2025-08-11T11:26:43Z</dcterms:modified>
</cp:coreProperties>
</file>